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6"/>
  </p:notesMasterIdLst>
  <p:sldIdLst>
    <p:sldId id="306" r:id="rId2"/>
    <p:sldId id="307" r:id="rId3"/>
    <p:sldId id="308" r:id="rId4"/>
    <p:sldId id="277" r:id="rId5"/>
    <p:sldId id="278" r:id="rId6"/>
    <p:sldId id="279" r:id="rId7"/>
    <p:sldId id="280" r:id="rId8"/>
    <p:sldId id="281" r:id="rId9"/>
    <p:sldId id="282" r:id="rId10"/>
    <p:sldId id="292" r:id="rId11"/>
    <p:sldId id="293" r:id="rId12"/>
    <p:sldId id="294" r:id="rId13"/>
    <p:sldId id="291" r:id="rId14"/>
    <p:sldId id="297" r:id="rId15"/>
  </p:sldIdLst>
  <p:sldSz cx="9144000" cy="5143500" type="screen16x9"/>
  <p:notesSz cx="6858000" cy="9144000"/>
  <p:embeddedFontLst>
    <p:embeddedFont>
      <p:font typeface=".VnBodoni" panose="020B7200000000000000"/>
      <p:regular r:id="rId17"/>
    </p:embeddedFont>
    <p:embeddedFont>
      <p:font typeface="Arial Black" panose="020B0A04020102020204" pitchFamily="34" charset="0"/>
      <p:bold r:id="rId18"/>
    </p:embeddedFont>
    <p:embeddedFont>
      <p:font typeface="Bahnschrift" panose="020B0502040204020203" pitchFamily="34" charset="0"/>
      <p:regular r:id="rId19"/>
      <p:bold r:id="rId20"/>
    </p:embeddedFont>
    <p:embeddedFont>
      <p:font typeface="Bahnschrift SemiBold" panose="020B0502040204020203" pitchFamily="34" charset="0"/>
      <p:bold r:id="rId21"/>
    </p:embeddedFont>
    <p:embeddedFont>
      <p:font typeface="Britannic Bold" panose="020B090306070302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Sitka Small" panose="02000505000000020004" pitchFamily="2" charset="0"/>
      <p:regular r:id="rId31"/>
      <p:bold r:id="rId32"/>
      <p:italic r:id="rId33"/>
      <p:boldItalic r:id="rId34"/>
    </p:embeddedFont>
    <p:embeddedFont>
      <p:font typeface="Tw Cen MT" panose="020B0602020104020603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FFFFCC"/>
    <a:srgbClr val="00FFFF"/>
    <a:srgbClr val="FFCCFF"/>
    <a:srgbClr val="FF3300"/>
    <a:srgbClr val="8C13BD"/>
    <a:srgbClr val="9900FF"/>
    <a:srgbClr val="7F7F7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5" autoAdjust="0"/>
    <p:restoredTop sz="94660"/>
  </p:normalViewPr>
  <p:slideViewPr>
    <p:cSldViewPr>
      <p:cViewPr varScale="1">
        <p:scale>
          <a:sx n="85" d="100"/>
          <a:sy n="85" d="100"/>
        </p:scale>
        <p:origin x="95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36D1-D52F-4E80-87D1-1AA57E70434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6B53-9649-4F60-9A42-0A33010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6D8-1584-45E2-9B95-A23027AB6A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73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2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0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07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9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7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5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4E9C-6230-4384-9372-84299EAFC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8F8B-31B0-4568-B3A0-CF45FCCFEA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D938-7BBD-411A-8D42-F9365B0A1F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69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0CB6-62C8-467E-B208-127DAD4F3D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58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D97B-AAA3-4CB0-88D8-143304332A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4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F9FB-0424-4A29-9536-B560697820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C71E-7AF7-4FFA-981A-620016E8F9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3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D544-605D-4124-BC40-BBAA77AD3C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51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543-3868-4444-A310-2ABB691B69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8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E550-5636-4E32-8F62-B2BAF60EE3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193F8A8-5642-4620-B02E-030147D848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1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5410200" y="971550"/>
            <a:ext cx="3048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UNIT 8</a:t>
            </a:r>
          </a:p>
        </p:txBody>
      </p:sp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411162" y="4167187"/>
            <a:ext cx="8351838" cy="51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Lesson 4: Language Focus_P70-73</a:t>
            </a:r>
          </a:p>
        </p:txBody>
      </p:sp>
      <p:pic>
        <p:nvPicPr>
          <p:cNvPr id="1029" name="Picture 5" descr="PDF] Sách Giáo Khoa Tiếng Anh 9 ( Bản đầy đủ nhất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73599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4800600" y="1657350"/>
            <a:ext cx="41910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CELEBRATIONS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7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1"/>
    </mc:Choice>
    <mc:Fallback xmlns="">
      <p:transition spd="slow" advTm="2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972816"/>
            <a:ext cx="8794287" cy="3208571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>
                <a:solidFill>
                  <a:srgbClr val="8C13BD"/>
                </a:solidFill>
              </a:rPr>
              <a:t>III. CÁC LOẠI MỆNH ĐỀ QUAN HỆ</a:t>
            </a:r>
          </a:p>
          <a:p>
            <a:pPr algn="just">
              <a:lnSpc>
                <a:spcPct val="150000"/>
              </a:lnSpc>
            </a:pPr>
            <a:r>
              <a:rPr lang="en-US" sz="2700" b="1" dirty="0">
                <a:solidFill>
                  <a:srgbClr val="0033CC"/>
                </a:solidFill>
              </a:rPr>
              <a:t>1. </a:t>
            </a:r>
            <a:r>
              <a:rPr lang="en-US" sz="2700" b="1" dirty="0" err="1">
                <a:solidFill>
                  <a:srgbClr val="0033CC"/>
                </a:solidFill>
              </a:rPr>
              <a:t>Mệnh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đề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quan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hệ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xác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định</a:t>
            </a:r>
            <a:r>
              <a:rPr lang="en-US" sz="2700" b="1" dirty="0">
                <a:solidFill>
                  <a:srgbClr val="0033CC"/>
                </a:solidFill>
              </a:rPr>
              <a:t> (defining relative clause):</a:t>
            </a:r>
          </a:p>
          <a:p>
            <a:pPr algn="just">
              <a:lnSpc>
                <a:spcPct val="150000"/>
              </a:lnSpc>
            </a:pPr>
            <a:r>
              <a:rPr lang="en-US" sz="2700" dirty="0"/>
              <a:t>	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dirty="0" err="1"/>
              <a:t>mệnh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rất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cần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thiết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dirty="0" err="1"/>
              <a:t>cho</a:t>
            </a:r>
            <a:r>
              <a:rPr lang="en-US" sz="2700" dirty="0"/>
              <a:t> ý </a:t>
            </a:r>
            <a:r>
              <a:rPr lang="en-US" sz="2700" dirty="0" err="1"/>
              <a:t>nghĩa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câu</a:t>
            </a:r>
            <a:r>
              <a:rPr lang="en-US" sz="2700" dirty="0"/>
              <a:t>. </a:t>
            </a:r>
            <a:r>
              <a:rPr lang="en-US" sz="2700" dirty="0" err="1"/>
              <a:t>Bỏ</a:t>
            </a:r>
            <a:r>
              <a:rPr lang="en-US" sz="2700" dirty="0"/>
              <a:t>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câu</a:t>
            </a:r>
            <a:r>
              <a:rPr lang="en-US" sz="2700" dirty="0"/>
              <a:t> </a:t>
            </a:r>
            <a:r>
              <a:rPr lang="en-US" sz="2700" dirty="0" err="1"/>
              <a:t>sẽ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đủ</a:t>
            </a:r>
            <a:r>
              <a:rPr lang="en-US" sz="2700" dirty="0"/>
              <a:t> </a:t>
            </a:r>
            <a:r>
              <a:rPr lang="en-US" sz="2700" dirty="0" err="1"/>
              <a:t>nghĩa</a:t>
            </a:r>
            <a:r>
              <a:rPr lang="en-US" sz="2700" dirty="0"/>
              <a:t>. </a:t>
            </a:r>
            <a:r>
              <a:rPr lang="en-US" sz="2700" dirty="0" err="1"/>
              <a:t>Liền</a:t>
            </a:r>
            <a:r>
              <a:rPr lang="en-US" sz="2700" dirty="0"/>
              <a:t> </a:t>
            </a:r>
            <a:r>
              <a:rPr lang="en-US" sz="2700" dirty="0" err="1"/>
              <a:t>ngay</a:t>
            </a:r>
            <a:r>
              <a:rPr lang="en-US" sz="2700" dirty="0"/>
              <a:t> </a:t>
            </a:r>
            <a:r>
              <a:rPr lang="en-US" sz="2700" dirty="0" err="1"/>
              <a:t>trước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 </a:t>
            </a:r>
            <a:r>
              <a:rPr lang="en-US" sz="2700" dirty="0" err="1"/>
              <a:t>mệnh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dirty="0" err="1"/>
              <a:t>xác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không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có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dấu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phẩy</a:t>
            </a:r>
            <a:r>
              <a:rPr lang="en-US" sz="2700" b="1" dirty="0">
                <a:solidFill>
                  <a:srgbClr val="FF0000"/>
                </a:solidFill>
              </a:rPr>
              <a:t>.</a:t>
            </a:r>
            <a:r>
              <a:rPr lang="en-US" sz="2700" dirty="0"/>
              <a:t>	</a:t>
            </a:r>
            <a:endParaRPr lang="en-US" sz="2550" dirty="0"/>
          </a:p>
        </p:txBody>
      </p:sp>
      <p:sp>
        <p:nvSpPr>
          <p:cNvPr id="4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71096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 dirty="0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CLAUSES</a:t>
            </a:r>
            <a:endParaRPr lang="vi-VN" sz="3300" b="1" dirty="0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95" y="4259580"/>
            <a:ext cx="8789112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EX: The book </a:t>
            </a:r>
            <a:r>
              <a:rPr lang="en-US" sz="2400" b="1" u="sng" dirty="0">
                <a:solidFill>
                  <a:srgbClr val="FF0000"/>
                </a:solidFill>
              </a:rPr>
              <a:t>which you lent me </a:t>
            </a:r>
            <a:r>
              <a:rPr lang="en-US" sz="2400" dirty="0"/>
              <a:t>was very interesting.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             Defining relative clause</a:t>
            </a:r>
            <a:endParaRPr lang="en-US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61">
        <p:fade/>
      </p:transition>
    </mc:Choice>
    <mc:Fallback xmlns="">
      <p:transition spd="med" advTm="33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086808"/>
            <a:ext cx="8858250" cy="279307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b="1" dirty="0">
                <a:solidFill>
                  <a:srgbClr val="8C13BD"/>
                </a:solidFill>
              </a:rPr>
              <a:t>	</a:t>
            </a:r>
            <a:r>
              <a:rPr lang="en-US" sz="2700" b="1" dirty="0">
                <a:solidFill>
                  <a:srgbClr val="0033CC"/>
                </a:solidFill>
              </a:rPr>
              <a:t>2. </a:t>
            </a:r>
            <a:r>
              <a:rPr lang="en-US" sz="2700" b="1" dirty="0" err="1">
                <a:solidFill>
                  <a:srgbClr val="0033CC"/>
                </a:solidFill>
              </a:rPr>
              <a:t>Mệnh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đề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quan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hệ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không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xác</a:t>
            </a:r>
            <a:r>
              <a:rPr lang="en-US" sz="2700" b="1" dirty="0">
                <a:solidFill>
                  <a:srgbClr val="0033CC"/>
                </a:solidFill>
              </a:rPr>
              <a:t> </a:t>
            </a:r>
            <a:r>
              <a:rPr lang="en-US" sz="2700" b="1" dirty="0" err="1">
                <a:solidFill>
                  <a:srgbClr val="0033CC"/>
                </a:solidFill>
              </a:rPr>
              <a:t>định</a:t>
            </a:r>
            <a:r>
              <a:rPr lang="en-US" sz="2700" b="1" dirty="0">
                <a:solidFill>
                  <a:srgbClr val="0033CC"/>
                </a:solidFill>
              </a:rPr>
              <a:t> (non - defining relative clause):</a:t>
            </a:r>
          </a:p>
          <a:p>
            <a:pPr>
              <a:lnSpc>
                <a:spcPct val="130000"/>
              </a:lnSpc>
            </a:pPr>
            <a:r>
              <a:rPr lang="en-US" sz="2700" dirty="0"/>
              <a:t>	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dirty="0" err="1"/>
              <a:t>mệnh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không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cần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thiết</a:t>
            </a:r>
            <a:r>
              <a:rPr lang="en-US" sz="2700" b="1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ý </a:t>
            </a:r>
            <a:r>
              <a:rPr lang="en-US" sz="2700" dirty="0" err="1"/>
              <a:t>nghĩa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câu</a:t>
            </a:r>
            <a:r>
              <a:rPr lang="en-US" sz="2700" dirty="0"/>
              <a:t>. </a:t>
            </a:r>
            <a:r>
              <a:rPr lang="en-US" sz="2700" dirty="0" err="1"/>
              <a:t>Bỏ</a:t>
            </a:r>
            <a:r>
              <a:rPr lang="en-US" sz="2700" dirty="0"/>
              <a:t>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mệnh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dirty="0" err="1"/>
              <a:t>chính</a:t>
            </a:r>
            <a:r>
              <a:rPr lang="en-US" sz="2700" dirty="0"/>
              <a:t> </a:t>
            </a:r>
            <a:r>
              <a:rPr lang="en-US" sz="2700" dirty="0" err="1"/>
              <a:t>vẫn</a:t>
            </a:r>
            <a:r>
              <a:rPr lang="en-US" sz="2700" dirty="0"/>
              <a:t> </a:t>
            </a:r>
            <a:r>
              <a:rPr lang="en-US" sz="2700" dirty="0" err="1"/>
              <a:t>đủ</a:t>
            </a:r>
            <a:r>
              <a:rPr lang="en-US" sz="2700" dirty="0"/>
              <a:t> </a:t>
            </a:r>
            <a:r>
              <a:rPr lang="en-US" sz="2700" dirty="0" err="1"/>
              <a:t>nghĩa</a:t>
            </a:r>
            <a:r>
              <a:rPr lang="en-US" sz="2700" dirty="0"/>
              <a:t>. </a:t>
            </a:r>
            <a:r>
              <a:rPr lang="en-US" sz="2700" dirty="0" err="1"/>
              <a:t>Mệnh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xác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tách</a:t>
            </a:r>
            <a:r>
              <a:rPr lang="en-US" sz="2700" dirty="0"/>
              <a:t> </a:t>
            </a:r>
            <a:r>
              <a:rPr lang="en-US" sz="2700" dirty="0" err="1"/>
              <a:t>với</a:t>
            </a:r>
            <a:r>
              <a:rPr lang="en-US" sz="2700" dirty="0"/>
              <a:t> </a:t>
            </a:r>
            <a:r>
              <a:rPr lang="en-US" sz="2700" dirty="0" err="1"/>
              <a:t>mệnh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dirty="0" err="1"/>
              <a:t>chính</a:t>
            </a:r>
            <a:r>
              <a:rPr lang="en-US" sz="2700" dirty="0"/>
              <a:t> </a:t>
            </a:r>
            <a:r>
              <a:rPr lang="en-US" sz="2700" dirty="0" err="1"/>
              <a:t>bằng</a:t>
            </a:r>
            <a:r>
              <a:rPr lang="en-US" sz="2700" dirty="0"/>
              <a:t> </a:t>
            </a:r>
            <a:r>
              <a:rPr lang="en-US" sz="2700" b="1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b="1" dirty="0" err="1"/>
              <a:t>hai</a:t>
            </a:r>
            <a:r>
              <a:rPr lang="en-US" sz="2700" dirty="0"/>
              <a:t> </a:t>
            </a:r>
            <a:r>
              <a:rPr lang="en-US" sz="2700" b="1" dirty="0" err="1"/>
              <a:t>dấu</a:t>
            </a:r>
            <a:r>
              <a:rPr lang="en-US" sz="2700" b="1" dirty="0"/>
              <a:t> </a:t>
            </a:r>
            <a:r>
              <a:rPr lang="en-US" sz="2700" b="1" dirty="0" err="1"/>
              <a:t>phẩy</a:t>
            </a:r>
            <a:r>
              <a:rPr lang="en-US" sz="2700" dirty="0"/>
              <a:t>.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95" y="4060821"/>
            <a:ext cx="8940705" cy="87716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dirty="0"/>
              <a:t>EX: Shakespeare</a:t>
            </a:r>
            <a:r>
              <a:rPr lang="en-US" sz="2700" b="1" dirty="0">
                <a:solidFill>
                  <a:srgbClr val="FF0000"/>
                </a:solidFill>
              </a:rPr>
              <a:t>,</a:t>
            </a:r>
            <a:r>
              <a:rPr lang="en-US" sz="2700" dirty="0"/>
              <a:t> </a:t>
            </a:r>
            <a:r>
              <a:rPr lang="en-US" sz="2700" b="1" u="sng" dirty="0">
                <a:solidFill>
                  <a:srgbClr val="FF0000"/>
                </a:solidFill>
              </a:rPr>
              <a:t>who wrote Romeo and Juliet</a:t>
            </a:r>
            <a:r>
              <a:rPr lang="en-US" sz="2700" b="1" dirty="0">
                <a:solidFill>
                  <a:srgbClr val="FF0000"/>
                </a:solidFill>
              </a:rPr>
              <a:t>,</a:t>
            </a:r>
            <a:r>
              <a:rPr lang="en-US" sz="2700" dirty="0"/>
              <a:t> died in 1616.</a:t>
            </a:r>
          </a:p>
          <a:p>
            <a:r>
              <a:rPr lang="en-US" sz="2400" dirty="0"/>
              <a:t>                                   </a:t>
            </a:r>
            <a:r>
              <a:rPr lang="en-US" sz="2400" b="1" dirty="0">
                <a:solidFill>
                  <a:srgbClr val="C00000"/>
                </a:solidFill>
              </a:rPr>
              <a:t>Non- defining relative clause</a:t>
            </a:r>
          </a:p>
        </p:txBody>
      </p:sp>
      <p:sp>
        <p:nvSpPr>
          <p:cNvPr id="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71096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 dirty="0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CLAUSES</a:t>
            </a:r>
            <a:endParaRPr lang="vi-VN" sz="3300" b="1" dirty="0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292">
        <p:fade/>
      </p:transition>
    </mc:Choice>
    <mc:Fallback xmlns="">
      <p:transition spd="med" advTm="45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313280"/>
            <a:ext cx="8398491" cy="3453253"/>
          </a:xfrm>
          <a:prstGeom prst="rect">
            <a:avLst/>
          </a:prstGeom>
          <a:solidFill>
            <a:srgbClr val="FFFFCC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2400" b="1" dirty="0"/>
          </a:p>
          <a:p>
            <a:pPr>
              <a:lnSpc>
                <a:spcPct val="130000"/>
              </a:lnSpc>
            </a:pPr>
            <a:r>
              <a:rPr lang="en-US" sz="2400" b="1" dirty="0"/>
              <a:t> 	</a:t>
            </a:r>
            <a:r>
              <a:rPr lang="en-US" sz="2400" dirty="0" err="1"/>
              <a:t>Mệnh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từ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riêng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từ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hữu</a:t>
            </a:r>
            <a:r>
              <a:rPr lang="en-US" sz="2400" b="1" dirty="0">
                <a:solidFill>
                  <a:srgbClr val="FF0000"/>
                </a:solidFill>
              </a:rPr>
              <a:t> (my, your, his, her, its, our, their)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this, that, these, those</a:t>
            </a:r>
            <a:r>
              <a:rPr lang="en-US" sz="2400" b="1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EX1: </a:t>
            </a:r>
            <a:r>
              <a:rPr lang="en-US" sz="2400" u="sng" dirty="0">
                <a:solidFill>
                  <a:srgbClr val="FF0000"/>
                </a:solidFill>
              </a:rPr>
              <a:t>My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uncle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who is the doctor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loves me very much.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EX2: </a:t>
            </a:r>
            <a:r>
              <a:rPr lang="en-US" sz="2400" u="sng" dirty="0">
                <a:solidFill>
                  <a:srgbClr val="FF0000"/>
                </a:solidFill>
              </a:rPr>
              <a:t>This</a:t>
            </a:r>
            <a:r>
              <a:rPr lang="en-US" sz="2400" dirty="0"/>
              <a:t> hat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which my sister gave me on my  birthday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is lovely.</a:t>
            </a:r>
          </a:p>
          <a:p>
            <a:pPr>
              <a:lnSpc>
                <a:spcPct val="130000"/>
              </a:lnSpc>
            </a:pPr>
            <a:endParaRPr lang="vi-VN" sz="2400" b="1" dirty="0"/>
          </a:p>
        </p:txBody>
      </p:sp>
      <p:sp>
        <p:nvSpPr>
          <p:cNvPr id="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9090" y="1150620"/>
            <a:ext cx="1428750" cy="5715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2100" b="1" dirty="0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NOTES</a:t>
            </a:r>
            <a:endParaRPr lang="vi-VN" sz="2100" b="1" dirty="0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64026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CLAUSES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283">
        <p:fade/>
      </p:transition>
    </mc:Choice>
    <mc:Fallback xmlns="">
      <p:transition spd="med" advTm="43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48298"/>
              </p:ext>
            </p:extLst>
          </p:nvPr>
        </p:nvGraphicFramePr>
        <p:xfrm>
          <a:off x="1028700" y="914400"/>
          <a:ext cx="6800850" cy="25800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7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u="none" strike="noStrike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Subjects </a:t>
                      </a:r>
                      <a:endParaRPr lang="en-US" sz="2400" dirty="0">
                        <a:solidFill>
                          <a:srgbClr val="0033CC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33CC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Objects </a:t>
                      </a:r>
                      <a:endParaRPr lang="en-US" sz="2400" dirty="0">
                        <a:solidFill>
                          <a:srgbClr val="0033CC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0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people</a:t>
                      </a:r>
                      <a:endParaRPr lang="en-US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WHOM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things</a:t>
                      </a:r>
                      <a:r>
                        <a:rPr lang="en-US" sz="2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animals </a:t>
                      </a:r>
                      <a:endParaRPr lang="en-US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2515" y="228600"/>
            <a:ext cx="8124596" cy="577081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BẢNG TÓM TẮT CÁC ĐẠI TỪ QUAN HỆ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0150" y="3600450"/>
            <a:ext cx="7258050" cy="14219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1.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			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WHO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+ (S) + V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2.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+ (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)	</a:t>
            </a:r>
            <a:r>
              <a:rPr lang="en-US" sz="2400" b="1" dirty="0">
                <a:solidFill>
                  <a:srgbClr val="FF0000"/>
                </a:solidFill>
              </a:rPr>
              <a:t>WHOM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+ S + V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3.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			</a:t>
            </a:r>
            <a:r>
              <a:rPr lang="en-US" sz="2400" b="1" dirty="0">
                <a:solidFill>
                  <a:srgbClr val="FF0000"/>
                </a:solidFill>
              </a:rPr>
              <a:t>WHICH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+ (S) + V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262">
        <p:fade/>
      </p:transition>
    </mc:Choice>
    <mc:Fallback xmlns="">
      <p:transition spd="med" advTm="4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" y="628650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Bahnschrift" panose="020B0502040204020203" pitchFamily="34" charset="0"/>
              </a:rPr>
              <a:t>I. Choose the best option: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1085850"/>
            <a:ext cx="83439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1. An architect is the person _______ designs buildings. 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A. who			B. whom		C. which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2. The girl </a:t>
            </a:r>
            <a:r>
              <a:rPr lang="en-US" sz="2175" dirty="0">
                <a:solidFill>
                  <a:srgbClr val="FF0000"/>
                </a:solidFill>
                <a:latin typeface="Bahnschrift SemiBold" panose="020B0502040204020203" pitchFamily="34" charset="0"/>
              </a:rPr>
              <a:t>to</a:t>
            </a:r>
            <a:r>
              <a:rPr lang="en-US" sz="2175" dirty="0">
                <a:latin typeface="Bahnschrift SemiBold" panose="020B0502040204020203" pitchFamily="34" charset="0"/>
              </a:rPr>
              <a:t> _______ I lent my money is poor. 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A. who			B. whom		C. both A&amp;B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3. I can answer the question _______ you say is very difficult. 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A. which		B. who			C. whom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4. The boy _______ Mary likes is my son. 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A. what		B. which		 C. whom 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5. The man ________ I met at the meeting yesterday was Mr. Jones. </a:t>
            </a:r>
          </a:p>
          <a:p>
            <a:pPr>
              <a:spcAft>
                <a:spcPts val="450"/>
              </a:spcAft>
            </a:pPr>
            <a:r>
              <a:rPr lang="en-US" sz="2175" dirty="0">
                <a:latin typeface="Bahnschrift SemiBold" panose="020B0502040204020203" pitchFamily="34" charset="0"/>
              </a:rPr>
              <a:t>A. what		B. whom		C. which</a:t>
            </a:r>
          </a:p>
        </p:txBody>
      </p:sp>
      <p:sp>
        <p:nvSpPr>
          <p:cNvPr id="2" name="Oval 1"/>
          <p:cNvSpPr/>
          <p:nvPr/>
        </p:nvSpPr>
        <p:spPr>
          <a:xfrm>
            <a:off x="171450" y="1514476"/>
            <a:ext cx="1314450" cy="4000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186769" y="3082272"/>
            <a:ext cx="1314450" cy="4000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792703" y="3873374"/>
            <a:ext cx="1314450" cy="4000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2978944" y="4662149"/>
            <a:ext cx="1314450" cy="4000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2971800" y="2300436"/>
            <a:ext cx="1314450" cy="4000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119721" y="38101"/>
            <a:ext cx="3197029" cy="6232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EXERCISES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37">
        <p:fade/>
      </p:transition>
    </mc:Choice>
    <mc:Fallback xmlns="">
      <p:transition spd="med" advTm="48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429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Content: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01213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Relative clauses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269435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Adverb clauses of concession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1752600" y="873815"/>
            <a:ext cx="1143000" cy="49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873815"/>
            <a:ext cx="571500" cy="1395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English 9 - Relative clauses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1161" y="400051"/>
            <a:ext cx="30412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</a:rPr>
              <a:t>who lives next door</a:t>
            </a:r>
            <a:endParaRPr lang="en-US" sz="27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47812" y="762304"/>
            <a:ext cx="2505014" cy="236514"/>
            <a:chOff x="1847654" y="5904131"/>
            <a:chExt cx="3340019" cy="4204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187673" y="5904131"/>
              <a:ext cx="0" cy="4204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847654" y="6296319"/>
              <a:ext cx="334001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75935" y="5934173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738344" y="400051"/>
            <a:ext cx="19062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/>
              <a:t>is very kind.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4086" y="997512"/>
            <a:ext cx="25218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/>
              <a:t>(Relative clause)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3868" y="507396"/>
            <a:ext cx="1465096" cy="320699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373868" y="394336"/>
            <a:ext cx="15023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2060"/>
                </a:solidFill>
              </a:rPr>
              <a:t>The man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14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81150" y="1728788"/>
            <a:ext cx="5657850" cy="600075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r>
              <a:rPr lang="en-US" sz="33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itka Small" panose="02000505000000020004" pitchFamily="2" charset="0"/>
              </a:rPr>
              <a:t>RELATIVE PRONOUNS</a:t>
            </a:r>
          </a:p>
        </p:txBody>
      </p:sp>
      <p:sp>
        <p:nvSpPr>
          <p:cNvPr id="15" name="Vertical Scroll 14"/>
          <p:cNvSpPr/>
          <p:nvPr/>
        </p:nvSpPr>
        <p:spPr>
          <a:xfrm>
            <a:off x="2914650" y="2543175"/>
            <a:ext cx="3486150" cy="2486025"/>
          </a:xfrm>
          <a:prstGeom prst="verticalScroll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50" b="1" dirty="0">
                <a:solidFill>
                  <a:srgbClr val="8C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WHO</a:t>
            </a:r>
          </a:p>
          <a:p>
            <a:r>
              <a:rPr lang="en-US" sz="4050" b="1" dirty="0">
                <a:solidFill>
                  <a:srgbClr val="8C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WHOM </a:t>
            </a:r>
          </a:p>
          <a:p>
            <a:r>
              <a:rPr lang="en-US" sz="4050" b="1" dirty="0">
                <a:solidFill>
                  <a:srgbClr val="8C1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WHICH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0400" y="751895"/>
            <a:ext cx="838200" cy="976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91372" y="2328862"/>
            <a:ext cx="1261428" cy="1214438"/>
            <a:chOff x="2091372" y="3105150"/>
            <a:chExt cx="1261428" cy="16192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091372" y="3105150"/>
              <a:ext cx="0" cy="1619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091372" y="4724400"/>
              <a:ext cx="12614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4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3"/>
    </mc:Choice>
    <mc:Fallback xmlns="">
      <p:transition spd="slow" advTm="7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32214 -1.1111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0" grpId="0" build="allAtOnce"/>
      <p:bldP spid="11" grpId="0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021554"/>
            <a:ext cx="8858250" cy="4046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8C13BD"/>
                </a:solidFill>
              </a:rPr>
              <a:t>II. CÁCH SỬ DỤNG VÀ VỊ TRÍ CỦA ĐẠI TỪ QUAN HỆ. </a:t>
            </a:r>
          </a:p>
          <a:p>
            <a:pPr>
              <a:lnSpc>
                <a:spcPct val="150000"/>
              </a:lnSpc>
            </a:pPr>
            <a:r>
              <a:rPr lang="en-US" sz="2550" b="1" dirty="0">
                <a:solidFill>
                  <a:srgbClr val="FF0000"/>
                </a:solidFill>
              </a:rPr>
              <a:t>1. WHO:</a:t>
            </a:r>
            <a:r>
              <a:rPr lang="en-US" sz="2550" dirty="0">
                <a:solidFill>
                  <a:srgbClr val="FF0000"/>
                </a:solidFill>
              </a:rPr>
              <a:t> </a:t>
            </a:r>
            <a:r>
              <a:rPr lang="en-US" sz="2550" dirty="0" err="1"/>
              <a:t>là</a:t>
            </a:r>
            <a:r>
              <a:rPr lang="en-US" sz="2550" dirty="0"/>
              <a:t> </a:t>
            </a:r>
            <a:r>
              <a:rPr lang="en-US" sz="2550" b="1" dirty="0" err="1"/>
              <a:t>đại</a:t>
            </a:r>
            <a:r>
              <a:rPr lang="en-US" sz="2550" b="1" dirty="0"/>
              <a:t> </a:t>
            </a:r>
            <a:r>
              <a:rPr lang="en-US" sz="2550" b="1" dirty="0" err="1"/>
              <a:t>từ</a:t>
            </a:r>
            <a:r>
              <a:rPr lang="en-US" sz="2550" b="1" dirty="0"/>
              <a:t> </a:t>
            </a:r>
            <a:r>
              <a:rPr lang="en-US" sz="2550" b="1" dirty="0" err="1"/>
              <a:t>quan</a:t>
            </a:r>
            <a:r>
              <a:rPr lang="en-US" sz="2550" b="1" dirty="0"/>
              <a:t> </a:t>
            </a:r>
            <a:r>
              <a:rPr lang="en-US" sz="2550" b="1" dirty="0" err="1"/>
              <a:t>hệ</a:t>
            </a:r>
            <a:r>
              <a:rPr lang="en-US" sz="2550" b="1" dirty="0"/>
              <a:t> </a:t>
            </a:r>
            <a:r>
              <a:rPr lang="en-US" sz="2550" dirty="0" err="1"/>
              <a:t>thay</a:t>
            </a:r>
            <a:r>
              <a:rPr lang="en-US" sz="2550" dirty="0"/>
              <a:t> </a:t>
            </a:r>
            <a:r>
              <a:rPr lang="en-US" sz="2550" dirty="0" err="1"/>
              <a:t>thế</a:t>
            </a:r>
            <a:r>
              <a:rPr lang="en-US" sz="2550" dirty="0"/>
              <a:t> </a:t>
            </a:r>
            <a:r>
              <a:rPr lang="en-US" sz="2550" dirty="0" err="1"/>
              <a:t>cho</a:t>
            </a:r>
            <a:r>
              <a:rPr lang="en-US" sz="2550" dirty="0"/>
              <a:t> </a:t>
            </a:r>
            <a:r>
              <a:rPr lang="en-US" sz="2550" dirty="0" err="1"/>
              <a:t>danh</a:t>
            </a:r>
            <a:r>
              <a:rPr lang="en-US" sz="2550" dirty="0"/>
              <a:t> </a:t>
            </a:r>
            <a:r>
              <a:rPr lang="en-US" sz="2550" dirty="0" err="1"/>
              <a:t>từ</a:t>
            </a:r>
            <a:r>
              <a:rPr lang="en-US" sz="2550" dirty="0"/>
              <a:t> </a:t>
            </a:r>
            <a:r>
              <a:rPr lang="en-US" sz="2550" b="1" dirty="0" err="1"/>
              <a:t>chỉ</a:t>
            </a:r>
            <a:r>
              <a:rPr lang="en-US" sz="2550" b="1" dirty="0"/>
              <a:t> </a:t>
            </a:r>
            <a:r>
              <a:rPr lang="en-US" sz="2550" b="1" dirty="0" err="1"/>
              <a:t>người</a:t>
            </a:r>
            <a:r>
              <a:rPr lang="en-US" sz="2550" b="1" dirty="0"/>
              <a:t> </a:t>
            </a:r>
            <a:r>
              <a:rPr lang="en-US" sz="2550" b="1" dirty="0" err="1"/>
              <a:t>làm</a:t>
            </a:r>
            <a:r>
              <a:rPr lang="en-US" sz="2550" b="1" dirty="0"/>
              <a:t> </a:t>
            </a:r>
            <a:r>
              <a:rPr lang="en-US" sz="2550" b="1" dirty="0" err="1"/>
              <a:t>chủ</a:t>
            </a:r>
            <a:r>
              <a:rPr lang="en-US" sz="2550" b="1" dirty="0"/>
              <a:t> </a:t>
            </a:r>
            <a:r>
              <a:rPr lang="en-US" sz="2550" b="1" dirty="0" err="1"/>
              <a:t>ngữ</a:t>
            </a:r>
            <a:r>
              <a:rPr lang="en-US" sz="2550" b="1" dirty="0"/>
              <a:t> </a:t>
            </a:r>
            <a:r>
              <a:rPr lang="en-US" sz="2550" dirty="0" err="1"/>
              <a:t>hoặc</a:t>
            </a:r>
            <a:r>
              <a:rPr lang="en-US" sz="2550" b="1" dirty="0"/>
              <a:t> </a:t>
            </a:r>
            <a:r>
              <a:rPr lang="en-US" sz="2550" b="1" dirty="0" err="1"/>
              <a:t>tân</a:t>
            </a:r>
            <a:r>
              <a:rPr lang="en-US" sz="2550" b="1" dirty="0"/>
              <a:t> </a:t>
            </a:r>
            <a:r>
              <a:rPr lang="en-US" sz="2550" b="1" dirty="0" err="1"/>
              <a:t>ngữ</a:t>
            </a:r>
            <a:r>
              <a:rPr lang="en-US" sz="2550" b="1" dirty="0"/>
              <a:t> </a:t>
            </a:r>
            <a:r>
              <a:rPr lang="en-US" sz="2550" dirty="0"/>
              <a:t> </a:t>
            </a:r>
            <a:r>
              <a:rPr lang="en-US" sz="2550" dirty="0" err="1"/>
              <a:t>trong</a:t>
            </a:r>
            <a:r>
              <a:rPr lang="en-US" sz="2550" dirty="0"/>
              <a:t> </a:t>
            </a:r>
            <a:r>
              <a:rPr lang="en-US" sz="2550" dirty="0" err="1"/>
              <a:t>mệnh</a:t>
            </a:r>
            <a:r>
              <a:rPr lang="en-US" sz="2550" dirty="0"/>
              <a:t> </a:t>
            </a:r>
            <a:r>
              <a:rPr lang="en-US" sz="2550" dirty="0" err="1"/>
              <a:t>đề</a:t>
            </a:r>
            <a:r>
              <a:rPr lang="en-US" sz="2550" dirty="0"/>
              <a:t> </a:t>
            </a:r>
            <a:r>
              <a:rPr lang="en-US" sz="2550" dirty="0" err="1"/>
              <a:t>tính</a:t>
            </a:r>
            <a:r>
              <a:rPr lang="en-US" sz="2550" dirty="0"/>
              <a:t> </a:t>
            </a:r>
            <a:r>
              <a:rPr lang="en-US" sz="2550" dirty="0" err="1"/>
              <a:t>ngữ</a:t>
            </a:r>
            <a:r>
              <a:rPr lang="en-US" sz="2550" dirty="0"/>
              <a:t>.  </a:t>
            </a:r>
          </a:p>
          <a:p>
            <a:pPr>
              <a:lnSpc>
                <a:spcPct val="150000"/>
              </a:lnSpc>
            </a:pPr>
            <a:endParaRPr lang="en-US" sz="2550" dirty="0"/>
          </a:p>
          <a:p>
            <a:pPr>
              <a:lnSpc>
                <a:spcPct val="120000"/>
              </a:lnSpc>
            </a:pPr>
            <a:r>
              <a:rPr lang="en-US" sz="2550" b="1" dirty="0"/>
              <a:t>EX1:</a:t>
            </a:r>
            <a:r>
              <a:rPr lang="en-US" sz="2550" dirty="0"/>
              <a:t> This is the man. He is my teacher. </a:t>
            </a:r>
          </a:p>
          <a:p>
            <a:pPr>
              <a:lnSpc>
                <a:spcPct val="120000"/>
              </a:lnSpc>
            </a:pPr>
            <a:r>
              <a:rPr lang="en-US" sz="2550" dirty="0">
                <a:sym typeface="Wingdings" panose="05000000000000000000" pitchFamily="2" charset="2"/>
              </a:rPr>
              <a:t>     This is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the man</a:t>
            </a:r>
            <a:endParaRPr lang="en-US" sz="2550" dirty="0"/>
          </a:p>
        </p:txBody>
      </p:sp>
      <p:sp>
        <p:nvSpPr>
          <p:cNvPr id="3" name="Rectangle 2"/>
          <p:cNvSpPr/>
          <p:nvPr/>
        </p:nvSpPr>
        <p:spPr>
          <a:xfrm>
            <a:off x="1916077" y="4042057"/>
            <a:ext cx="123142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3706" y="4042057"/>
            <a:ext cx="566181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He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78994" y="4439428"/>
            <a:ext cx="0" cy="249317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64547" y="4504583"/>
            <a:ext cx="74732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who</a:t>
            </a:r>
            <a:endParaRPr lang="en-US" sz="2550" dirty="0"/>
          </a:p>
        </p:txBody>
      </p:sp>
      <p:sp>
        <p:nvSpPr>
          <p:cNvPr id="8" name="Rectangle 7"/>
          <p:cNvSpPr/>
          <p:nvPr/>
        </p:nvSpPr>
        <p:spPr>
          <a:xfrm>
            <a:off x="3612364" y="4518258"/>
            <a:ext cx="199567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my teacher.</a:t>
            </a:r>
            <a:endParaRPr lang="en-US" sz="2550" dirty="0"/>
          </a:p>
        </p:txBody>
      </p:sp>
      <p:sp>
        <p:nvSpPr>
          <p:cNvPr id="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171450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PRONOUNS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4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116">
        <p:fade/>
      </p:transition>
    </mc:Choice>
    <mc:Fallback xmlns="">
      <p:transition spd="med" advTm="64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2" y="1177290"/>
            <a:ext cx="912012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50" b="1" dirty="0"/>
              <a:t>EX2:</a:t>
            </a:r>
            <a:r>
              <a:rPr lang="en-US" sz="2550" dirty="0"/>
              <a:t> The student is nice. She won in the English Speaking Contest. </a:t>
            </a:r>
          </a:p>
          <a:p>
            <a:pPr>
              <a:lnSpc>
                <a:spcPct val="150000"/>
              </a:lnSpc>
            </a:pPr>
            <a:r>
              <a:rPr lang="en-US" sz="2550" dirty="0">
                <a:sym typeface="Wingdings" panose="05000000000000000000" pitchFamily="2" charset="2"/>
              </a:rPr>
              <a:t>    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The student</a:t>
            </a:r>
            <a:r>
              <a:rPr lang="en-US" sz="255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401" y="1299211"/>
            <a:ext cx="172194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student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7249" y="1299210"/>
            <a:ext cx="67518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She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00350" y="1730374"/>
            <a:ext cx="914400" cy="270510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72" y="3200400"/>
            <a:ext cx="9120128" cy="111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50" b="1" dirty="0"/>
              <a:t>EX3:</a:t>
            </a:r>
            <a:r>
              <a:rPr lang="en-US" sz="2550" dirty="0"/>
              <a:t> There are some children. I see them standing over there.  </a:t>
            </a:r>
          </a:p>
          <a:p>
            <a:pPr>
              <a:lnSpc>
                <a:spcPct val="130000"/>
              </a:lnSpc>
            </a:pPr>
            <a:r>
              <a:rPr lang="en-US" sz="2550" dirty="0">
                <a:sym typeface="Wingdings" panose="05000000000000000000" pitchFamily="2" charset="2"/>
              </a:rPr>
              <a:t>      There are </a:t>
            </a:r>
            <a:r>
              <a:rPr lang="en-US" sz="2550" u="sng" dirty="0">
                <a:solidFill>
                  <a:srgbClr val="F80808"/>
                </a:solidFill>
                <a:sym typeface="Wingdings" panose="05000000000000000000" pitchFamily="2" charset="2"/>
              </a:rPr>
              <a:t>some children</a:t>
            </a:r>
            <a:endParaRPr lang="en-US" sz="2550" dirty="0"/>
          </a:p>
        </p:txBody>
      </p:sp>
      <p:sp>
        <p:nvSpPr>
          <p:cNvPr id="10" name="Rectangle 9"/>
          <p:cNvSpPr/>
          <p:nvPr/>
        </p:nvSpPr>
        <p:spPr>
          <a:xfrm>
            <a:off x="2135040" y="3262618"/>
            <a:ext cx="20313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some children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1978" y="3264790"/>
            <a:ext cx="84029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them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4498645" y="3749538"/>
            <a:ext cx="733481" cy="142595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59958" y="1875401"/>
            <a:ext cx="74732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who</a:t>
            </a:r>
            <a:endParaRPr lang="en-US" sz="2550" dirty="0"/>
          </a:p>
        </p:txBody>
      </p:sp>
      <p:sp>
        <p:nvSpPr>
          <p:cNvPr id="7" name="Rectangle 6"/>
          <p:cNvSpPr/>
          <p:nvPr/>
        </p:nvSpPr>
        <p:spPr>
          <a:xfrm>
            <a:off x="2979083" y="1874727"/>
            <a:ext cx="5030544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won in the English Speaking Contest</a:t>
            </a:r>
            <a:endParaRPr lang="en-US" sz="2550" dirty="0"/>
          </a:p>
        </p:txBody>
      </p:sp>
      <p:sp>
        <p:nvSpPr>
          <p:cNvPr id="13" name="Rectangle 12"/>
          <p:cNvSpPr/>
          <p:nvPr/>
        </p:nvSpPr>
        <p:spPr>
          <a:xfrm>
            <a:off x="4050365" y="3776613"/>
            <a:ext cx="74732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80808"/>
                </a:solidFill>
                <a:sym typeface="Wingdings" panose="05000000000000000000" pitchFamily="2" charset="2"/>
              </a:rPr>
              <a:t>who</a:t>
            </a:r>
            <a:endParaRPr lang="en-US" sz="2550" dirty="0"/>
          </a:p>
        </p:txBody>
      </p:sp>
      <p:sp>
        <p:nvSpPr>
          <p:cNvPr id="14" name="Rectangle 13"/>
          <p:cNvSpPr/>
          <p:nvPr/>
        </p:nvSpPr>
        <p:spPr>
          <a:xfrm>
            <a:off x="4674041" y="3771900"/>
            <a:ext cx="346761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 see standing over there.</a:t>
            </a:r>
            <a:endParaRPr lang="en-US" sz="2550" dirty="0"/>
          </a:p>
        </p:txBody>
      </p:sp>
      <p:sp>
        <p:nvSpPr>
          <p:cNvPr id="15" name="Rectangle 14"/>
          <p:cNvSpPr/>
          <p:nvPr/>
        </p:nvSpPr>
        <p:spPr>
          <a:xfrm>
            <a:off x="7848762" y="1874727"/>
            <a:ext cx="111280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nice.</a:t>
            </a:r>
            <a:endParaRPr lang="en-US" sz="2550" dirty="0"/>
          </a:p>
        </p:txBody>
      </p:sp>
      <p:sp>
        <p:nvSpPr>
          <p:cNvPr id="16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171450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PRONOUNS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2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248">
        <p:fade/>
      </p:transition>
    </mc:Choice>
    <mc:Fallback xmlns="">
      <p:transition spd="med" advTm="106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200151"/>
            <a:ext cx="8858250" cy="4011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8C13BD"/>
                </a:solidFill>
              </a:rPr>
              <a:t>II. CÁCH SỬ DỤNG VÀ VỊ TRÍ CỦA ĐẠI TỪ QUAN HỆ. </a:t>
            </a:r>
          </a:p>
          <a:p>
            <a:pPr>
              <a:lnSpc>
                <a:spcPct val="150000"/>
              </a:lnSpc>
            </a:pPr>
            <a:r>
              <a:rPr lang="en-US" sz="2550" b="1" dirty="0">
                <a:solidFill>
                  <a:srgbClr val="FF0000"/>
                </a:solidFill>
              </a:rPr>
              <a:t>2. WHOM:</a:t>
            </a:r>
            <a:r>
              <a:rPr lang="en-US" sz="2550" dirty="0">
                <a:solidFill>
                  <a:srgbClr val="FF0000"/>
                </a:solidFill>
              </a:rPr>
              <a:t> </a:t>
            </a:r>
            <a:r>
              <a:rPr lang="en-US" sz="2550" dirty="0" err="1"/>
              <a:t>thay</a:t>
            </a:r>
            <a:r>
              <a:rPr lang="en-US" sz="2550" dirty="0"/>
              <a:t> </a:t>
            </a:r>
            <a:r>
              <a:rPr lang="en-US" sz="2550" dirty="0" err="1"/>
              <a:t>thế</a:t>
            </a:r>
            <a:r>
              <a:rPr lang="en-US" sz="2550" dirty="0"/>
              <a:t> </a:t>
            </a:r>
            <a:r>
              <a:rPr lang="en-US" sz="2550" dirty="0" err="1"/>
              <a:t>cho</a:t>
            </a:r>
            <a:r>
              <a:rPr lang="en-US" sz="2550" dirty="0"/>
              <a:t> </a:t>
            </a:r>
            <a:r>
              <a:rPr lang="en-US" sz="2550" dirty="0" err="1"/>
              <a:t>danh</a:t>
            </a:r>
            <a:r>
              <a:rPr lang="en-US" sz="2550" dirty="0"/>
              <a:t> </a:t>
            </a:r>
            <a:r>
              <a:rPr lang="en-US" sz="2550" dirty="0" err="1"/>
              <a:t>từ</a:t>
            </a:r>
            <a:r>
              <a:rPr lang="en-US" sz="2550" dirty="0"/>
              <a:t> </a:t>
            </a:r>
            <a:r>
              <a:rPr lang="en-US" sz="2550" b="1" dirty="0" err="1"/>
              <a:t>chỉ</a:t>
            </a:r>
            <a:r>
              <a:rPr lang="en-US" sz="2550" b="1" dirty="0"/>
              <a:t> </a:t>
            </a:r>
            <a:r>
              <a:rPr lang="en-US" sz="2550" b="1" dirty="0" err="1"/>
              <a:t>người</a:t>
            </a:r>
            <a:r>
              <a:rPr lang="en-US" sz="2550" dirty="0"/>
              <a:t> </a:t>
            </a:r>
            <a:r>
              <a:rPr lang="en-US" sz="2550" b="1" dirty="0" err="1"/>
              <a:t>làm</a:t>
            </a:r>
            <a:r>
              <a:rPr lang="en-US" sz="2550" b="1" dirty="0"/>
              <a:t> </a:t>
            </a:r>
            <a:r>
              <a:rPr lang="en-US" sz="2550" b="1" dirty="0" err="1"/>
              <a:t>tân</a:t>
            </a:r>
            <a:r>
              <a:rPr lang="en-US" sz="2550" b="1" dirty="0"/>
              <a:t> </a:t>
            </a:r>
            <a:r>
              <a:rPr lang="en-US" sz="2550" b="1" dirty="0" err="1"/>
              <a:t>ngữ</a:t>
            </a:r>
            <a:r>
              <a:rPr lang="en-US" sz="2550" b="1" dirty="0"/>
              <a:t> </a:t>
            </a:r>
            <a:r>
              <a:rPr lang="en-US" sz="2550" dirty="0" err="1"/>
              <a:t>trong</a:t>
            </a:r>
            <a:r>
              <a:rPr lang="en-US" sz="2550" dirty="0"/>
              <a:t> </a:t>
            </a:r>
            <a:r>
              <a:rPr lang="en-US" sz="2550" dirty="0" err="1"/>
              <a:t>mệnh</a:t>
            </a:r>
            <a:r>
              <a:rPr lang="en-US" sz="2550" dirty="0"/>
              <a:t> </a:t>
            </a:r>
            <a:r>
              <a:rPr lang="en-US" sz="2550" dirty="0" err="1"/>
              <a:t>đề</a:t>
            </a:r>
            <a:r>
              <a:rPr lang="en-US" sz="2550" dirty="0"/>
              <a:t> </a:t>
            </a:r>
            <a:r>
              <a:rPr lang="en-US" sz="2550" dirty="0" err="1"/>
              <a:t>tính</a:t>
            </a:r>
            <a:r>
              <a:rPr lang="en-US" sz="2550" dirty="0"/>
              <a:t> </a:t>
            </a:r>
            <a:r>
              <a:rPr lang="en-US" sz="2550" dirty="0" err="1"/>
              <a:t>ngữ</a:t>
            </a:r>
            <a:r>
              <a:rPr lang="en-US" sz="255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</a:rPr>
              <a:t>Đặc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biệt</a:t>
            </a:r>
            <a:r>
              <a:rPr lang="en-US" sz="2400" b="1" dirty="0">
                <a:solidFill>
                  <a:srgbClr val="0033CC"/>
                </a:solidFill>
              </a:rPr>
              <a:t>: </a:t>
            </a:r>
            <a:r>
              <a:rPr lang="en-US" sz="2400" b="1" dirty="0" err="1">
                <a:solidFill>
                  <a:srgbClr val="0033CC"/>
                </a:solidFill>
              </a:rPr>
              <a:t>danh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từ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chỉ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người</a:t>
            </a:r>
            <a:r>
              <a:rPr lang="en-US" sz="2400" b="1" dirty="0">
                <a:solidFill>
                  <a:srgbClr val="0033CC"/>
                </a:solidFill>
              </a:rPr>
              <a:t> + </a:t>
            </a:r>
            <a:r>
              <a:rPr lang="en-US" sz="2400" b="1" dirty="0" err="1">
                <a:solidFill>
                  <a:srgbClr val="0033CC"/>
                </a:solidFill>
              </a:rPr>
              <a:t>giới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từ</a:t>
            </a:r>
            <a:r>
              <a:rPr lang="en-US" sz="2400" b="1" dirty="0">
                <a:solidFill>
                  <a:srgbClr val="0033CC"/>
                </a:solidFill>
              </a:rPr>
              <a:t> + WHOM</a:t>
            </a:r>
          </a:p>
          <a:p>
            <a:pPr>
              <a:lnSpc>
                <a:spcPct val="120000"/>
              </a:lnSpc>
            </a:pPr>
            <a:r>
              <a:rPr lang="en-US" sz="2550" dirty="0"/>
              <a:t>EX1: The woman is my aunt. You saw her yesterday. </a:t>
            </a:r>
          </a:p>
          <a:p>
            <a:pPr>
              <a:lnSpc>
                <a:spcPct val="120000"/>
              </a:lnSpc>
            </a:pPr>
            <a:r>
              <a:rPr lang="en-US" sz="2550" dirty="0">
                <a:sym typeface="Wingdings" panose="05000000000000000000" pitchFamily="2" charset="2"/>
              </a:rPr>
              <a:t>     </a:t>
            </a:r>
            <a:r>
              <a:rPr lang="en-US" sz="2550" u="sng">
                <a:solidFill>
                  <a:srgbClr val="FF0000"/>
                </a:solidFill>
                <a:sym typeface="Wingdings" panose="05000000000000000000" pitchFamily="2" charset="2"/>
              </a:rPr>
              <a:t>The woman</a:t>
            </a:r>
            <a:endParaRPr lang="en-US" sz="2550" dirty="0"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0784" y="4182506"/>
            <a:ext cx="1739579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woman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2237" y="4176813"/>
            <a:ext cx="60305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her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14690" y="4626474"/>
            <a:ext cx="2228850" cy="93164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60868" y="4646850"/>
            <a:ext cx="182010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50" b="1" u="sng" dirty="0">
                <a:solidFill>
                  <a:srgbClr val="FF0000"/>
                </a:solidFill>
                <a:sym typeface="Wingdings" panose="05000000000000000000" pitchFamily="2" charset="2"/>
              </a:rPr>
              <a:t>who/whom </a:t>
            </a:r>
            <a:endParaRPr lang="en-US" sz="2550" b="1" dirty="0"/>
          </a:p>
        </p:txBody>
      </p:sp>
      <p:sp>
        <p:nvSpPr>
          <p:cNvPr id="8" name="Rectangle 7"/>
          <p:cNvSpPr/>
          <p:nvPr/>
        </p:nvSpPr>
        <p:spPr>
          <a:xfrm>
            <a:off x="4045891" y="4637322"/>
            <a:ext cx="295498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you saw yesterday</a:t>
            </a:r>
            <a:endParaRPr lang="en-US" sz="2550" dirty="0"/>
          </a:p>
        </p:txBody>
      </p:sp>
      <p:sp>
        <p:nvSpPr>
          <p:cNvPr id="9" name="Rectangle 8"/>
          <p:cNvSpPr/>
          <p:nvPr/>
        </p:nvSpPr>
        <p:spPr>
          <a:xfrm>
            <a:off x="6561579" y="4644466"/>
            <a:ext cx="169910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my aunt.</a:t>
            </a:r>
            <a:endParaRPr lang="en-US" sz="2550" dirty="0"/>
          </a:p>
        </p:txBody>
      </p:sp>
      <p:sp>
        <p:nvSpPr>
          <p:cNvPr id="1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171450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PRONOUNS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3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899">
        <p:fade/>
      </p:transition>
    </mc:Choice>
    <mc:Fallback xmlns="">
      <p:transition spd="med" advTm="59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2" y="1177290"/>
            <a:ext cx="9120128" cy="185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50" b="1" dirty="0"/>
              <a:t>EX2:</a:t>
            </a:r>
            <a:r>
              <a:rPr lang="en-US" sz="2550" dirty="0"/>
              <a:t> The man is walking in the park. I was telling you </a:t>
            </a:r>
            <a:r>
              <a:rPr lang="en-US" sz="2550" dirty="0">
                <a:solidFill>
                  <a:schemeClr val="accent1"/>
                </a:solidFill>
              </a:rPr>
              <a:t>about</a:t>
            </a:r>
            <a:r>
              <a:rPr lang="en-US" sz="2550" dirty="0"/>
              <a:t> him. </a:t>
            </a:r>
          </a:p>
          <a:p>
            <a:pPr>
              <a:lnSpc>
                <a:spcPct val="150000"/>
              </a:lnSpc>
            </a:pPr>
            <a:r>
              <a:rPr lang="en-US" sz="2550" dirty="0">
                <a:sym typeface="Wingdings" panose="05000000000000000000" pitchFamily="2" charset="2"/>
              </a:rPr>
              <a:t>    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The man</a:t>
            </a:r>
            <a:r>
              <a:rPr lang="en-US" sz="255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dirty="0">
                <a:solidFill>
                  <a:schemeClr val="accent1"/>
                </a:solidFill>
              </a:rPr>
              <a:t>about</a:t>
            </a:r>
            <a:endParaRPr lang="en-US" sz="2550" i="1" dirty="0">
              <a:solidFill>
                <a:srgbClr val="9900FF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550" dirty="0">
                <a:sym typeface="Wingdings" panose="05000000000000000000" pitchFamily="2" charset="2"/>
              </a:rPr>
              <a:t>	</a:t>
            </a:r>
            <a:endParaRPr lang="en-US" sz="2550" dirty="0"/>
          </a:p>
        </p:txBody>
      </p:sp>
      <p:sp>
        <p:nvSpPr>
          <p:cNvPr id="3" name="Rectangle 2"/>
          <p:cNvSpPr/>
          <p:nvPr/>
        </p:nvSpPr>
        <p:spPr>
          <a:xfrm>
            <a:off x="815027" y="1300438"/>
            <a:ext cx="134043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2188" y="1300437"/>
            <a:ext cx="694421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72" y="3422682"/>
            <a:ext cx="9120128" cy="185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50" b="1" dirty="0"/>
              <a:t>EX3:</a:t>
            </a:r>
            <a:r>
              <a:rPr lang="en-US" sz="2550" dirty="0"/>
              <a:t> This is the doctor. I met the doctor at the party last night.  </a:t>
            </a:r>
          </a:p>
          <a:p>
            <a:pPr>
              <a:lnSpc>
                <a:spcPct val="150000"/>
              </a:lnSpc>
            </a:pPr>
            <a:r>
              <a:rPr lang="en-US" sz="2550" dirty="0">
                <a:sym typeface="Wingdings" panose="05000000000000000000" pitchFamily="2" charset="2"/>
              </a:rPr>
              <a:t>      This is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the doctor</a:t>
            </a:r>
            <a:endParaRPr lang="en-US" sz="2550" dirty="0"/>
          </a:p>
          <a:p>
            <a:pPr>
              <a:lnSpc>
                <a:spcPct val="150000"/>
              </a:lnSpc>
            </a:pPr>
            <a:r>
              <a:rPr lang="en-US" sz="2550" dirty="0"/>
              <a:t>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8068" y="3545830"/>
            <a:ext cx="150393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doctor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4058" y="3545210"/>
            <a:ext cx="150393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doctor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86200" y="3960526"/>
            <a:ext cx="312420" cy="268574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14700" y="1714500"/>
            <a:ext cx="5029200" cy="228600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90030" y="1877182"/>
            <a:ext cx="100219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whom</a:t>
            </a:r>
            <a:endParaRPr lang="en-US" sz="2550" dirty="0"/>
          </a:p>
        </p:txBody>
      </p:sp>
      <p:sp>
        <p:nvSpPr>
          <p:cNvPr id="7" name="Rectangle 6"/>
          <p:cNvSpPr/>
          <p:nvPr/>
        </p:nvSpPr>
        <p:spPr>
          <a:xfrm>
            <a:off x="3710332" y="1883020"/>
            <a:ext cx="2375971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 was telling you</a:t>
            </a:r>
            <a:endParaRPr lang="en-US" sz="2550" dirty="0"/>
          </a:p>
        </p:txBody>
      </p:sp>
      <p:sp>
        <p:nvSpPr>
          <p:cNvPr id="8" name="Rectangle 7"/>
          <p:cNvSpPr/>
          <p:nvPr/>
        </p:nvSpPr>
        <p:spPr>
          <a:xfrm>
            <a:off x="3181907" y="4121792"/>
            <a:ext cx="1119217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b="1" u="sng" dirty="0">
                <a:solidFill>
                  <a:srgbClr val="FF0000"/>
                </a:solidFill>
                <a:sym typeface="Wingdings" panose="05000000000000000000" pitchFamily="2" charset="2"/>
              </a:rPr>
              <a:t>whom</a:t>
            </a:r>
            <a:r>
              <a:rPr lang="en-US" sz="2550" b="1" dirty="0">
                <a:sym typeface="Wingdings" panose="05000000000000000000" pitchFamily="2" charset="2"/>
              </a:rPr>
              <a:t> </a:t>
            </a:r>
            <a:endParaRPr lang="en-US" sz="2550" b="1" dirty="0"/>
          </a:p>
        </p:txBody>
      </p:sp>
      <p:sp>
        <p:nvSpPr>
          <p:cNvPr id="14" name="Rectangle 13"/>
          <p:cNvSpPr/>
          <p:nvPr/>
        </p:nvSpPr>
        <p:spPr>
          <a:xfrm>
            <a:off x="4078283" y="4122869"/>
            <a:ext cx="379783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 met at the party last night.</a:t>
            </a:r>
            <a:endParaRPr lang="en-US" sz="2550" dirty="0"/>
          </a:p>
        </p:txBody>
      </p:sp>
      <p:sp>
        <p:nvSpPr>
          <p:cNvPr id="15" name="Rectangle 14"/>
          <p:cNvSpPr/>
          <p:nvPr/>
        </p:nvSpPr>
        <p:spPr>
          <a:xfrm>
            <a:off x="6000751" y="1883019"/>
            <a:ext cx="310373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walking in the park.</a:t>
            </a:r>
            <a:endParaRPr lang="en-US" sz="2550" dirty="0"/>
          </a:p>
        </p:txBody>
      </p:sp>
      <p:sp>
        <p:nvSpPr>
          <p:cNvPr id="1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171450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PRONOUNS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9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240">
        <p:fade/>
      </p:transition>
    </mc:Choice>
    <mc:Fallback xmlns="">
      <p:transition spd="med" advTm="67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10" grpId="0"/>
      <p:bldP spid="11" grpId="0"/>
      <p:bldP spid="6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43" y="1312609"/>
            <a:ext cx="8801100" cy="3168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25" b="1" dirty="0">
                <a:solidFill>
                  <a:srgbClr val="8C13BD"/>
                </a:solidFill>
              </a:rPr>
              <a:t>II. CÁCH SỬ DỤNG VÀ VỊ TRÍ CỦA ĐẠI TỪ QUAN HỆ. </a:t>
            </a:r>
          </a:p>
          <a:p>
            <a:pPr>
              <a:lnSpc>
                <a:spcPct val="130000"/>
              </a:lnSpc>
            </a:pPr>
            <a:r>
              <a:rPr lang="en-US" sz="2550" b="1" dirty="0">
                <a:solidFill>
                  <a:srgbClr val="FF0000"/>
                </a:solidFill>
              </a:rPr>
              <a:t>3. WHICH:</a:t>
            </a:r>
            <a:r>
              <a:rPr lang="en-US" sz="2550" dirty="0">
                <a:solidFill>
                  <a:srgbClr val="FF0000"/>
                </a:solidFill>
              </a:rPr>
              <a:t> </a:t>
            </a:r>
            <a:r>
              <a:rPr lang="en-US" sz="2550" dirty="0" err="1"/>
              <a:t>thay</a:t>
            </a:r>
            <a:r>
              <a:rPr lang="en-US" sz="2550" dirty="0"/>
              <a:t> </a:t>
            </a:r>
            <a:r>
              <a:rPr lang="en-US" sz="2550" dirty="0" err="1"/>
              <a:t>thế</a:t>
            </a:r>
            <a:r>
              <a:rPr lang="en-US" sz="2550" dirty="0"/>
              <a:t> </a:t>
            </a:r>
            <a:r>
              <a:rPr lang="en-US" sz="2550" dirty="0" err="1"/>
              <a:t>danh</a:t>
            </a:r>
            <a:r>
              <a:rPr lang="en-US" sz="2550" dirty="0"/>
              <a:t> </a:t>
            </a:r>
            <a:r>
              <a:rPr lang="en-US" sz="2550" dirty="0" err="1"/>
              <a:t>từ</a:t>
            </a:r>
            <a:r>
              <a:rPr lang="en-US" sz="2550" dirty="0"/>
              <a:t> </a:t>
            </a:r>
            <a:r>
              <a:rPr lang="en-US" sz="2550" b="1" dirty="0" err="1"/>
              <a:t>chỉ</a:t>
            </a:r>
            <a:r>
              <a:rPr lang="en-US" sz="2550" b="1" dirty="0"/>
              <a:t> </a:t>
            </a:r>
            <a:r>
              <a:rPr lang="en-US" sz="2550" b="1" dirty="0" err="1"/>
              <a:t>vật</a:t>
            </a:r>
            <a:r>
              <a:rPr lang="en-US" sz="2550" b="1" dirty="0"/>
              <a:t> </a:t>
            </a:r>
            <a:r>
              <a:rPr lang="en-US" sz="2550" dirty="0" err="1"/>
              <a:t>hoặc</a:t>
            </a:r>
            <a:r>
              <a:rPr lang="en-US" sz="2550" b="1" dirty="0"/>
              <a:t> </a:t>
            </a:r>
            <a:r>
              <a:rPr lang="en-US" sz="2550" b="1" dirty="0" err="1"/>
              <a:t>sự</a:t>
            </a:r>
            <a:r>
              <a:rPr lang="en-US" sz="2550" b="1" dirty="0"/>
              <a:t> </a:t>
            </a:r>
            <a:r>
              <a:rPr lang="en-US" sz="2550" b="1" dirty="0" err="1"/>
              <a:t>vật</a:t>
            </a:r>
            <a:r>
              <a:rPr lang="en-US" sz="2550" b="1" dirty="0"/>
              <a:t> </a:t>
            </a:r>
            <a:r>
              <a:rPr lang="en-US" sz="2550" dirty="0" err="1"/>
              <a:t>làm</a:t>
            </a:r>
            <a:r>
              <a:rPr lang="en-US" sz="2550" b="1" dirty="0"/>
              <a:t> </a:t>
            </a:r>
            <a:r>
              <a:rPr lang="en-US" sz="2550" b="1" dirty="0" err="1"/>
              <a:t>chủ</a:t>
            </a:r>
            <a:r>
              <a:rPr lang="en-US" sz="2550" b="1" dirty="0"/>
              <a:t> </a:t>
            </a:r>
            <a:r>
              <a:rPr lang="en-US" sz="2550" b="1" dirty="0" err="1"/>
              <a:t>ngữ</a:t>
            </a:r>
            <a:r>
              <a:rPr lang="en-US" sz="2550" b="1" dirty="0"/>
              <a:t> </a:t>
            </a:r>
            <a:r>
              <a:rPr lang="en-US" sz="2550" dirty="0" err="1"/>
              <a:t>hoặc</a:t>
            </a:r>
            <a:r>
              <a:rPr lang="en-US" sz="2550" b="1" dirty="0"/>
              <a:t> </a:t>
            </a:r>
            <a:r>
              <a:rPr lang="en-US" sz="2550" b="1" dirty="0" err="1"/>
              <a:t>tân</a:t>
            </a:r>
            <a:r>
              <a:rPr lang="en-US" sz="2550" b="1" dirty="0"/>
              <a:t> </a:t>
            </a:r>
            <a:r>
              <a:rPr lang="en-US" sz="2550" b="1" dirty="0" err="1"/>
              <a:t>ngữ</a:t>
            </a:r>
            <a:r>
              <a:rPr lang="en-US" sz="2550" b="1" dirty="0"/>
              <a:t> </a:t>
            </a:r>
            <a:r>
              <a:rPr lang="en-US" sz="2550" dirty="0" err="1"/>
              <a:t>trong</a:t>
            </a:r>
            <a:r>
              <a:rPr lang="en-US" sz="2550" dirty="0"/>
              <a:t> </a:t>
            </a:r>
            <a:r>
              <a:rPr lang="en-US" sz="2550" dirty="0" err="1"/>
              <a:t>mệnh</a:t>
            </a:r>
            <a:r>
              <a:rPr lang="en-US" sz="2550" dirty="0"/>
              <a:t> </a:t>
            </a:r>
            <a:r>
              <a:rPr lang="en-US" sz="2550" dirty="0" err="1"/>
              <a:t>đề</a:t>
            </a:r>
            <a:r>
              <a:rPr lang="en-US" sz="2550" dirty="0"/>
              <a:t> </a:t>
            </a:r>
            <a:r>
              <a:rPr lang="en-US" sz="2550" dirty="0" err="1"/>
              <a:t>tính</a:t>
            </a:r>
            <a:r>
              <a:rPr lang="en-US" sz="2550" dirty="0"/>
              <a:t> </a:t>
            </a:r>
            <a:r>
              <a:rPr lang="en-US" sz="2550" dirty="0" err="1"/>
              <a:t>ngữ</a:t>
            </a:r>
            <a:r>
              <a:rPr lang="en-US" sz="2550" dirty="0"/>
              <a:t>. </a:t>
            </a:r>
          </a:p>
          <a:p>
            <a:pPr>
              <a:lnSpc>
                <a:spcPct val="130000"/>
              </a:lnSpc>
            </a:pPr>
            <a:r>
              <a:rPr lang="en-US" sz="2550" b="1" dirty="0"/>
              <a:t>  EX1:</a:t>
            </a:r>
            <a:r>
              <a:rPr lang="en-US" sz="2550" dirty="0"/>
              <a:t> The hat is mine. The hat is on the table. </a:t>
            </a:r>
          </a:p>
          <a:p>
            <a:pPr>
              <a:lnSpc>
                <a:spcPct val="130000"/>
              </a:lnSpc>
            </a:pPr>
            <a:r>
              <a:rPr lang="en-US" sz="2550" dirty="0">
                <a:sym typeface="Wingdings" panose="05000000000000000000" pitchFamily="2" charset="2"/>
              </a:rPr>
              <a:t>       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The hat</a:t>
            </a:r>
          </a:p>
          <a:p>
            <a:pPr>
              <a:lnSpc>
                <a:spcPct val="130000"/>
              </a:lnSpc>
            </a:pPr>
            <a:endParaRPr lang="en-US" sz="2550" dirty="0"/>
          </a:p>
        </p:txBody>
      </p:sp>
      <p:sp>
        <p:nvSpPr>
          <p:cNvPr id="3" name="Rectangle 2"/>
          <p:cNvSpPr/>
          <p:nvPr/>
        </p:nvSpPr>
        <p:spPr>
          <a:xfrm>
            <a:off x="1108822" y="2911516"/>
            <a:ext cx="11769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hat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45" y="2910185"/>
            <a:ext cx="11769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hat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57501" y="3345806"/>
            <a:ext cx="923861" cy="91875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27078" y="3410075"/>
            <a:ext cx="106631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which</a:t>
            </a:r>
            <a:r>
              <a:rPr lang="en-US" sz="2550" dirty="0">
                <a:sym typeface="Wingdings" panose="05000000000000000000" pitchFamily="2" charset="2"/>
              </a:rPr>
              <a:t> </a:t>
            </a:r>
            <a:endParaRPr lang="en-US" sz="2550" dirty="0"/>
          </a:p>
        </p:txBody>
      </p:sp>
      <p:sp>
        <p:nvSpPr>
          <p:cNvPr id="8" name="Rectangle 7"/>
          <p:cNvSpPr/>
          <p:nvPr/>
        </p:nvSpPr>
        <p:spPr>
          <a:xfrm>
            <a:off x="3145271" y="3427661"/>
            <a:ext cx="222055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on the table</a:t>
            </a:r>
            <a:endParaRPr lang="en-US" sz="2550" dirty="0"/>
          </a:p>
        </p:txBody>
      </p:sp>
      <p:sp>
        <p:nvSpPr>
          <p:cNvPr id="10" name="Rectangle 9"/>
          <p:cNvSpPr/>
          <p:nvPr/>
        </p:nvSpPr>
        <p:spPr>
          <a:xfrm>
            <a:off x="5067544" y="3423393"/>
            <a:ext cx="130356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mine. </a:t>
            </a:r>
            <a:endParaRPr lang="en-US" sz="2550" dirty="0"/>
          </a:p>
        </p:txBody>
      </p:sp>
      <p:sp>
        <p:nvSpPr>
          <p:cNvPr id="1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171450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PRONOUNS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51">
        <p:fade/>
      </p:transition>
    </mc:Choice>
    <mc:Fallback xmlns="">
      <p:transition spd="med" advTm="52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198709"/>
            <a:ext cx="8286750" cy="185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50" b="1" dirty="0"/>
              <a:t>EX2</a:t>
            </a:r>
            <a:r>
              <a:rPr lang="en-US" sz="2550" dirty="0"/>
              <a:t>: These are the books. You gave them to me yesterday. </a:t>
            </a:r>
          </a:p>
          <a:p>
            <a:pPr>
              <a:lnSpc>
                <a:spcPct val="150000"/>
              </a:lnSpc>
            </a:pPr>
            <a:r>
              <a:rPr lang="en-US" sz="2550" dirty="0">
                <a:sym typeface="Wingdings" panose="05000000000000000000" pitchFamily="2" charset="2"/>
              </a:rPr>
              <a:t>     These are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the books</a:t>
            </a:r>
            <a:endParaRPr lang="en-US" sz="2550" dirty="0"/>
          </a:p>
          <a:p>
            <a:pPr>
              <a:lnSpc>
                <a:spcPct val="150000"/>
              </a:lnSpc>
            </a:pPr>
            <a:r>
              <a:rPr lang="en-US" sz="2550" dirty="0"/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326" y="1324607"/>
            <a:ext cx="152958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books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9617" y="1324607"/>
            <a:ext cx="84029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" y="3200400"/>
            <a:ext cx="874395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50" b="1" dirty="0"/>
              <a:t>EX3</a:t>
            </a:r>
            <a:r>
              <a:rPr lang="en-US" sz="2550" dirty="0"/>
              <a:t>: Do you know the meaning of the word? It is underlined.  </a:t>
            </a:r>
          </a:p>
          <a:p>
            <a:pPr>
              <a:lnSpc>
                <a:spcPct val="150000"/>
              </a:lnSpc>
            </a:pPr>
            <a:r>
              <a:rPr lang="en-US" sz="2550" dirty="0">
                <a:sym typeface="Wingdings" panose="05000000000000000000" pitchFamily="2" charset="2"/>
              </a:rPr>
              <a:t>      Do you know the </a:t>
            </a:r>
            <a:r>
              <a:rPr lang="en-US" sz="2550">
                <a:sym typeface="Wingdings" panose="05000000000000000000" pitchFamily="2" charset="2"/>
              </a:rPr>
              <a:t>meaning of </a:t>
            </a:r>
            <a:r>
              <a:rPr lang="en-US" sz="2550" u="sng">
                <a:solidFill>
                  <a:srgbClr val="FF0000"/>
                </a:solidFill>
                <a:sym typeface="Wingdings" panose="05000000000000000000" pitchFamily="2" charset="2"/>
              </a:rPr>
              <a:t>the </a:t>
            </a:r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word</a:t>
            </a:r>
            <a:endParaRPr lang="en-US" sz="2550" dirty="0"/>
          </a:p>
        </p:txBody>
      </p:sp>
      <p:sp>
        <p:nvSpPr>
          <p:cNvPr id="10" name="Rectangle 9"/>
          <p:cNvSpPr/>
          <p:nvPr/>
        </p:nvSpPr>
        <p:spPr>
          <a:xfrm>
            <a:off x="4817828" y="3327039"/>
            <a:ext cx="133882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the word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1859" y="3320909"/>
            <a:ext cx="38504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</a:rPr>
              <a:t>It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61497" y="3748218"/>
            <a:ext cx="1" cy="301589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83697" y="1752538"/>
            <a:ext cx="1269353" cy="213739"/>
          </a:xfrm>
          <a:prstGeom prst="straightConnector1">
            <a:avLst/>
          </a:prstGeom>
          <a:ln w="57150">
            <a:solidFill>
              <a:srgbClr val="8C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85801" y="1915509"/>
            <a:ext cx="106631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which</a:t>
            </a:r>
            <a:r>
              <a:rPr lang="en-US" sz="2550" dirty="0">
                <a:sym typeface="Wingdings" panose="05000000000000000000" pitchFamily="2" charset="2"/>
              </a:rPr>
              <a:t> </a:t>
            </a:r>
            <a:endParaRPr lang="en-US" sz="2550" dirty="0"/>
          </a:p>
        </p:txBody>
      </p:sp>
      <p:sp>
        <p:nvSpPr>
          <p:cNvPr id="7" name="Rectangle 6"/>
          <p:cNvSpPr/>
          <p:nvPr/>
        </p:nvSpPr>
        <p:spPr>
          <a:xfrm>
            <a:off x="4476750" y="1926489"/>
            <a:ext cx="360045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you gave to me yesterday.</a:t>
            </a:r>
            <a:endParaRPr lang="en-US" sz="2550" dirty="0"/>
          </a:p>
        </p:txBody>
      </p:sp>
      <p:sp>
        <p:nvSpPr>
          <p:cNvPr id="8" name="Rectangle 7"/>
          <p:cNvSpPr/>
          <p:nvPr/>
        </p:nvSpPr>
        <p:spPr>
          <a:xfrm>
            <a:off x="6050904" y="3899684"/>
            <a:ext cx="98456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u="sng" dirty="0">
                <a:solidFill>
                  <a:srgbClr val="FF0000"/>
                </a:solidFill>
                <a:sym typeface="Wingdings" panose="05000000000000000000" pitchFamily="2" charset="2"/>
              </a:rPr>
              <a:t>which</a:t>
            </a:r>
            <a:endParaRPr lang="en-US" sz="2550" dirty="0"/>
          </a:p>
        </p:txBody>
      </p:sp>
      <p:sp>
        <p:nvSpPr>
          <p:cNvPr id="13" name="Rectangle 12"/>
          <p:cNvSpPr/>
          <p:nvPr/>
        </p:nvSpPr>
        <p:spPr>
          <a:xfrm>
            <a:off x="6900912" y="3899684"/>
            <a:ext cx="20313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0" dirty="0">
                <a:sym typeface="Wingdings" panose="05000000000000000000" pitchFamily="2" charset="2"/>
              </a:rPr>
              <a:t>is underlined</a:t>
            </a:r>
            <a:r>
              <a:rPr lang="en-US" sz="2550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en-US" sz="2550" dirty="0">
              <a:solidFill>
                <a:srgbClr val="FF0000"/>
              </a:solidFill>
            </a:endParaRPr>
          </a:p>
        </p:txBody>
      </p:sp>
      <p:sp>
        <p:nvSpPr>
          <p:cNvPr id="1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0" y="171450"/>
            <a:ext cx="5657850" cy="8001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defTabSz="685800"/>
            <a:r>
              <a:rPr lang="en-US" sz="3300" b="1">
                <a:solidFill>
                  <a:srgbClr val="F80808"/>
                </a:solidFill>
                <a:latin typeface=".VnBodoni" pitchFamily="34" charset="0"/>
                <a:cs typeface="Arial" pitchFamily="34" charset="0"/>
              </a:rPr>
              <a:t>RELATIVE PRONOUNS</a:t>
            </a:r>
            <a:endParaRPr lang="vi-VN" sz="3300" b="1">
              <a:solidFill>
                <a:srgbClr val="F808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4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890">
        <p:fade/>
      </p:transition>
    </mc:Choice>
    <mc:Fallback xmlns="">
      <p:transition spd="med" advTm="728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11.6|8.3|5.3|1.8|5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3|9.3|13.6|1.1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.2|2.3|3.4|10.3|14.4|16.3|10.7|12.6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3.6|2.5|18.2|6.4|1.9|11.8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8|2.2|5.9|2.8|3.3|25.3|1.3|5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3|11.1|7|6.4|3.9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8.3|4.7|7.5|10.5|15.2|4.1|8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|1.3|1.2|1.1|1.2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1683</TotalTime>
  <Words>932</Words>
  <Application>Microsoft Office PowerPoint</Application>
  <PresentationFormat>On-screen Show (16:9)</PresentationFormat>
  <Paragraphs>134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Bahnschrift</vt:lpstr>
      <vt:lpstr>Bahnschrift SemiBold</vt:lpstr>
      <vt:lpstr>Times New Roman</vt:lpstr>
      <vt:lpstr>Calibri</vt:lpstr>
      <vt:lpstr>Arial</vt:lpstr>
      <vt:lpstr>Arial Black</vt:lpstr>
      <vt:lpstr>Georgia</vt:lpstr>
      <vt:lpstr>.VnBodoni</vt:lpstr>
      <vt:lpstr>Tw Cen MT</vt:lpstr>
      <vt:lpstr>Sitka Small</vt:lpstr>
      <vt:lpstr>Britannic Bold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 HOC PHONG VY</dc:creator>
  <cp:lastModifiedBy>Pc</cp:lastModifiedBy>
  <cp:revision>162</cp:revision>
  <dcterms:created xsi:type="dcterms:W3CDTF">2010-03-17T04:47:18Z</dcterms:created>
  <dcterms:modified xsi:type="dcterms:W3CDTF">2021-02-18T13:50:17Z</dcterms:modified>
</cp:coreProperties>
</file>